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78" r:id="rId4"/>
    <p:sldId id="257" r:id="rId5"/>
    <p:sldId id="258" r:id="rId6"/>
    <p:sldId id="259" r:id="rId7"/>
    <p:sldId id="277" r:id="rId8"/>
    <p:sldId id="260" r:id="rId9"/>
    <p:sldId id="261" r:id="rId10"/>
    <p:sldId id="262" r:id="rId11"/>
    <p:sldId id="274" r:id="rId12"/>
    <p:sldId id="276" r:id="rId13"/>
    <p:sldId id="275" r:id="rId14"/>
    <p:sldId id="263" r:id="rId15"/>
    <p:sldId id="264" r:id="rId16"/>
    <p:sldId id="265" r:id="rId17"/>
    <p:sldId id="273" r:id="rId18"/>
    <p:sldId id="279" r:id="rId19"/>
    <p:sldId id="270" r:id="rId20"/>
    <p:sldId id="285" r:id="rId21"/>
    <p:sldId id="286" r:id="rId22"/>
    <p:sldId id="271" r:id="rId23"/>
    <p:sldId id="266" r:id="rId24"/>
    <p:sldId id="267" r:id="rId25"/>
    <p:sldId id="268" r:id="rId26"/>
    <p:sldId id="281" r:id="rId27"/>
    <p:sldId id="282" r:id="rId28"/>
    <p:sldId id="280" r:id="rId29"/>
    <p:sldId id="269" r:id="rId30"/>
    <p:sldId id="283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7" d="100"/>
          <a:sy n="117" d="100"/>
        </p:scale>
        <p:origin x="-146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93CF-C4C7-4A1E-9756-6A02F1854952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E43-D137-4EFD-857C-57209DAE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93CF-C4C7-4A1E-9756-6A02F1854952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E43-D137-4EFD-857C-57209DAE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93CF-C4C7-4A1E-9756-6A02F1854952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E43-D137-4EFD-857C-57209DAE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93CF-C4C7-4A1E-9756-6A02F1854952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E43-D137-4EFD-857C-57209DAE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93CF-C4C7-4A1E-9756-6A02F1854952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E43-D137-4EFD-857C-57209DAE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93CF-C4C7-4A1E-9756-6A02F1854952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E43-D137-4EFD-857C-57209DAE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93CF-C4C7-4A1E-9756-6A02F1854952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E43-D137-4EFD-857C-57209DAE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93CF-C4C7-4A1E-9756-6A02F1854952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E43-D137-4EFD-857C-57209DAE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93CF-C4C7-4A1E-9756-6A02F1854952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E43-D137-4EFD-857C-57209DAE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93CF-C4C7-4A1E-9756-6A02F1854952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E43-D137-4EFD-857C-57209DAE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93CF-C4C7-4A1E-9756-6A02F1854952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E43-D137-4EFD-857C-57209DAE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293CF-C4C7-4A1E-9756-6A02F1854952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07E43-D137-4EFD-857C-57209DAE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Катенька\Desktop\School\spotlight, present\8 кл\mod.3\изобретения\Samye_vostrebovannye__vysokooplachivaemye_professii_v_ssha_-_immigrant_1-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60648"/>
            <a:ext cx="6984776" cy="446449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149080"/>
            <a:ext cx="7772400" cy="1470025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</a:rPr>
              <a:t>Work</a:t>
            </a:r>
            <a:endParaRPr lang="ru-RU" sz="66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5517232"/>
            <a:ext cx="6400800" cy="1104528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Spotlight 8, </a:t>
            </a:r>
            <a:r>
              <a:rPr lang="en-US" b="1" smtClean="0">
                <a:solidFill>
                  <a:srgbClr val="002060"/>
                </a:solidFill>
              </a:rPr>
              <a:t>module </a:t>
            </a:r>
            <a:r>
              <a:rPr lang="en-US" b="1" smtClean="0">
                <a:solidFill>
                  <a:srgbClr val="002060"/>
                </a:solidFill>
              </a:rPr>
              <a:t>3b</a:t>
            </a:r>
            <a:endParaRPr lang="en-US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Wise thought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Катенька\Desktop\School\4 term awards\4b9134c41c47d3864d26943efd4a2c9c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268760"/>
            <a:ext cx="6264696" cy="5112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Remember!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Катенька\Desktop\School\spotlight, present\8 кл\mod.3\изобретения\coolpositi_ar2KHwNx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484784"/>
            <a:ext cx="6192688" cy="4968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Read and translate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b="1" dirty="0" smtClean="0"/>
              <a:t>author</a:t>
            </a:r>
          </a:p>
          <a:p>
            <a:r>
              <a:rPr lang="en-US" b="1" dirty="0" smtClean="0"/>
              <a:t>traffic warden</a:t>
            </a:r>
          </a:p>
          <a:p>
            <a:r>
              <a:rPr lang="en-US" b="1" dirty="0" smtClean="0"/>
              <a:t>vet</a:t>
            </a:r>
          </a:p>
          <a:p>
            <a:r>
              <a:rPr lang="en-US" b="1" dirty="0" smtClean="0"/>
              <a:t>artist</a:t>
            </a:r>
          </a:p>
          <a:p>
            <a:r>
              <a:rPr lang="en-US" b="1" dirty="0" smtClean="0"/>
              <a:t>lion tamer</a:t>
            </a:r>
          </a:p>
          <a:p>
            <a:r>
              <a:rPr lang="en-US" b="1" dirty="0" smtClean="0"/>
              <a:t>operator</a:t>
            </a:r>
          </a:p>
          <a:p>
            <a:r>
              <a:rPr lang="en-US" b="1" dirty="0" smtClean="0"/>
              <a:t>waiter</a:t>
            </a:r>
          </a:p>
          <a:p>
            <a:r>
              <a:rPr lang="en-US" b="1" dirty="0" smtClean="0"/>
              <a:t>air traffic controller</a:t>
            </a:r>
          </a:p>
          <a:p>
            <a:r>
              <a:rPr lang="en-US" b="1" dirty="0" smtClean="0"/>
              <a:t>architect</a:t>
            </a:r>
            <a:endParaRPr lang="ru-RU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b="1" dirty="0" smtClean="0"/>
              <a:t>customs officer</a:t>
            </a:r>
            <a:endParaRPr lang="ru-RU" b="1" dirty="0" smtClean="0"/>
          </a:p>
          <a:p>
            <a:r>
              <a:rPr lang="en-US" b="1" dirty="0" smtClean="0"/>
              <a:t>graphic designer</a:t>
            </a:r>
          </a:p>
          <a:p>
            <a:r>
              <a:rPr lang="en-US" b="1" dirty="0" smtClean="0"/>
              <a:t>accountant</a:t>
            </a:r>
          </a:p>
          <a:p>
            <a:r>
              <a:rPr lang="en-US" b="1" dirty="0" smtClean="0"/>
              <a:t>cashier</a:t>
            </a:r>
          </a:p>
          <a:p>
            <a:r>
              <a:rPr lang="en-US" b="1" dirty="0" smtClean="0"/>
              <a:t>computer programmer</a:t>
            </a:r>
          </a:p>
          <a:p>
            <a:r>
              <a:rPr lang="en-US" b="1" dirty="0" smtClean="0"/>
              <a:t>pizza delivery boy</a:t>
            </a:r>
          </a:p>
          <a:p>
            <a:r>
              <a:rPr lang="en-US" b="1" dirty="0" smtClean="0"/>
              <a:t>car salesman</a:t>
            </a:r>
          </a:p>
          <a:p>
            <a:r>
              <a:rPr lang="en-US" b="1" dirty="0" smtClean="0"/>
              <a:t>sales assistant</a:t>
            </a:r>
          </a:p>
          <a:p>
            <a:r>
              <a:rPr lang="en-US" b="1" dirty="0" smtClean="0"/>
              <a:t>bank teller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What does each person do for living?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Катенька\Desktop\School\spotlight, present\8 кл\mod.3\изобретения\Depositphotos_1639813_original-1024x809[1]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44824"/>
            <a:ext cx="4038600" cy="3672408"/>
          </a:xfrm>
          <a:prstGeom prst="rect">
            <a:avLst/>
          </a:prstGeom>
          <a:noFill/>
        </p:spPr>
      </p:pic>
      <p:pic>
        <p:nvPicPr>
          <p:cNvPr id="1028" name="Picture 4" descr="C:\Users\Катенька\Desktop\School\spotlight, present\8 кл\mod.3\изобретения\3c95cf63dfad1aa14c98d795e5e2341a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844824"/>
            <a:ext cx="4038600" cy="322825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39552" y="5733256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He is an architect.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436096" y="5661248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He is an artist.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What are they?</a:t>
            </a:r>
            <a:endParaRPr lang="ru-RU" dirty="0"/>
          </a:p>
        </p:txBody>
      </p:sp>
      <p:pic>
        <p:nvPicPr>
          <p:cNvPr id="2050" name="Picture 2" descr="C:\Users\Катенька\Desktop\School\spotlight, present\8 кл\mod.3\изобретения\rawImage[1]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00808"/>
            <a:ext cx="4038600" cy="3509231"/>
          </a:xfrm>
          <a:prstGeom prst="rect">
            <a:avLst/>
          </a:prstGeom>
          <a:noFill/>
        </p:spPr>
      </p:pic>
      <p:pic>
        <p:nvPicPr>
          <p:cNvPr id="2051" name="Picture 3" descr="C:\Users\Катенька\Desktop\School\spotlight, present\8 кл\mod.3\изобретения\uchitel_molodoj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700808"/>
            <a:ext cx="4125788" cy="352558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55576" y="5805264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He is a doctor.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220072" y="5805264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She is a teacher.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What are they?</a:t>
            </a:r>
            <a:endParaRPr lang="ru-RU" dirty="0"/>
          </a:p>
        </p:txBody>
      </p:sp>
      <p:pic>
        <p:nvPicPr>
          <p:cNvPr id="9218" name="Picture 2" descr="C:\Users\Катенька\Desktop\School\spotlight, present\8 кл\mod.3\изобретения\iKULRK0Y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00808"/>
            <a:ext cx="4038600" cy="3528399"/>
          </a:xfrm>
          <a:prstGeom prst="rect">
            <a:avLst/>
          </a:prstGeom>
          <a:noFill/>
        </p:spPr>
      </p:pic>
      <p:pic>
        <p:nvPicPr>
          <p:cNvPr id="9219" name="Picture 3" descr="C:\Users\Катенька\Desktop\School\spotlight, present\8 кл\mod.3\изобретения\iPPPK1XI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700808"/>
            <a:ext cx="4038600" cy="350924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67544" y="5517232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She is a graphic designer.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716016" y="5517232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He is a pizza delivery boy.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What are they?</a:t>
            </a:r>
            <a:endParaRPr lang="ru-RU" dirty="0"/>
          </a:p>
        </p:txBody>
      </p:sp>
      <p:pic>
        <p:nvPicPr>
          <p:cNvPr id="3074" name="Picture 2" descr="C:\Users\Катенька\Desktop\School\spotlight, present\8 кл\mod.3\изобретения\9DC9A5DFEB212ABB[1]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28801"/>
            <a:ext cx="4038600" cy="3579740"/>
          </a:xfrm>
          <a:prstGeom prst="rect">
            <a:avLst/>
          </a:prstGeom>
          <a:noFill/>
        </p:spPr>
      </p:pic>
      <p:pic>
        <p:nvPicPr>
          <p:cNvPr id="3075" name="Picture 3" descr="C:\Users\Катенька\Desktop\School\spotlight, present\8 кл\mod.3\изобретения\62cdaf91e485ecccdd8d64f730724520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628800"/>
            <a:ext cx="4038600" cy="357926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67544" y="5733256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He’s a customs officer.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644008" y="5733256"/>
            <a:ext cx="4355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He’s an air traffic controller.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What are they?</a:t>
            </a:r>
            <a:endParaRPr lang="ru-RU" dirty="0"/>
          </a:p>
        </p:txBody>
      </p:sp>
      <p:pic>
        <p:nvPicPr>
          <p:cNvPr id="4098" name="Picture 2" descr="C:\Users\Катенька\Desktop\School\spotlight, present\8 кл\mod.3\изобретения\13114322_19maovn57800wsck0[1]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4680520" cy="3580581"/>
          </a:xfrm>
          <a:prstGeom prst="rect">
            <a:avLst/>
          </a:prstGeom>
          <a:noFill/>
        </p:spPr>
      </p:pic>
      <p:pic>
        <p:nvPicPr>
          <p:cNvPr id="4099" name="Picture 3" descr="C:\Users\Катенька\Desktop\School\spotlight, present\8 кл\mod.3\изобретения\customer-services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772816"/>
            <a:ext cx="2592288" cy="307291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27584" y="573325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He’s a waiter.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508104" y="5733256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She’s an operator.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What are they?</a:t>
            </a:r>
            <a:endParaRPr lang="ru-RU" dirty="0"/>
          </a:p>
        </p:txBody>
      </p:sp>
      <p:pic>
        <p:nvPicPr>
          <p:cNvPr id="5122" name="Picture 2" descr="C:\Users\Катенька\Desktop\School\spotlight, present\8 кл\mod.3\изобретения\E000246[1]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28801"/>
            <a:ext cx="4038600" cy="3385636"/>
          </a:xfrm>
          <a:prstGeom prst="rect">
            <a:avLst/>
          </a:prstGeom>
          <a:noFill/>
        </p:spPr>
      </p:pic>
      <p:pic>
        <p:nvPicPr>
          <p:cNvPr id="5123" name="Picture 3" descr="C:\Users\Катенька\Desktop\School\spotlight, present\8 кл\mod.3\изобретения\i[7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628800"/>
            <a:ext cx="4038600" cy="338437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27584" y="5661248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She’s a bank teller.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860032" y="5661248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He’s a traffic warden.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What are they?</a:t>
            </a:r>
            <a:endParaRPr lang="ru-RU" dirty="0"/>
          </a:p>
        </p:txBody>
      </p:sp>
      <p:pic>
        <p:nvPicPr>
          <p:cNvPr id="7170" name="Picture 2" descr="C:\Users\Катенька\Desktop\School\spotlight, present\8 кл\mod.3\изобретения\Image1561615054899[1]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28800"/>
            <a:ext cx="4038600" cy="3585033"/>
          </a:xfrm>
          <a:prstGeom prst="rect">
            <a:avLst/>
          </a:prstGeom>
          <a:noFill/>
        </p:spPr>
      </p:pic>
      <p:pic>
        <p:nvPicPr>
          <p:cNvPr id="7171" name="Picture 3" descr="C:\Users\Катенька\Desktop\School\spotlight, present\8 кл\mod.3\изобретения\iYYEBTG3J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628800"/>
            <a:ext cx="4038600" cy="358058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9512" y="5661248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He’s a computer programmer.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148064" y="5661248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She’s an accountant.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What are they?</a:t>
            </a:r>
            <a:endParaRPr lang="ru-RU" dirty="0"/>
          </a:p>
        </p:txBody>
      </p:sp>
      <p:pic>
        <p:nvPicPr>
          <p:cNvPr id="8194" name="Picture 2" descr="C:\Users\Катенька\Desktop\School\spotlight, present\8 кл\mod.3\изобретения\Какова-группа-риска[1]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72816"/>
            <a:ext cx="4038600" cy="3604840"/>
          </a:xfrm>
          <a:prstGeom prst="rect">
            <a:avLst/>
          </a:prstGeom>
          <a:noFill/>
        </p:spPr>
      </p:pic>
      <p:pic>
        <p:nvPicPr>
          <p:cNvPr id="6" name="Picture 3" descr="C:\Users\Катенька\Desktop\School\spotlight, present\8 кл\mod.3\изобретения\kassir_76324546887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772816"/>
            <a:ext cx="4038600" cy="3600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5733256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She’s a sales assistant.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292080" y="573325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She’s a cashier.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What are they?</a:t>
            </a:r>
            <a:endParaRPr lang="ru-RU" dirty="0"/>
          </a:p>
        </p:txBody>
      </p:sp>
      <p:pic>
        <p:nvPicPr>
          <p:cNvPr id="6146" name="Picture 2" descr="C:\Users\Катенька\Desktop\School\spotlight, present\8 кл\mod.3\изобретения\i6TY0KVD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72817"/>
            <a:ext cx="4038600" cy="3225212"/>
          </a:xfrm>
          <a:prstGeom prst="rect">
            <a:avLst/>
          </a:prstGeom>
          <a:noFill/>
        </p:spPr>
      </p:pic>
      <p:pic>
        <p:nvPicPr>
          <p:cNvPr id="6147" name="Picture 3" descr="C:\Users\Катенька\Desktop\School\spotlight, present\8 кл\mod.3\изобретения\iJNG7D2EZ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772816"/>
            <a:ext cx="4038600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5589240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He’s a car salesman.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508104" y="5589240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She’s a vet.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What field of science should a person study to become a (an) …?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/>
              <a:t>customs officer</a:t>
            </a:r>
          </a:p>
          <a:p>
            <a:r>
              <a:rPr lang="en-US" b="1" dirty="0" smtClean="0"/>
              <a:t>accountant</a:t>
            </a:r>
          </a:p>
          <a:p>
            <a:r>
              <a:rPr lang="en-US" b="1" dirty="0" smtClean="0"/>
              <a:t>mechanic</a:t>
            </a:r>
          </a:p>
          <a:p>
            <a:r>
              <a:rPr lang="en-US" b="1" dirty="0" smtClean="0"/>
              <a:t>vet</a:t>
            </a:r>
          </a:p>
          <a:p>
            <a:r>
              <a:rPr lang="en-US" b="1" dirty="0" smtClean="0"/>
              <a:t>doctor/nurse</a:t>
            </a:r>
          </a:p>
          <a:p>
            <a:r>
              <a:rPr lang="en-US" b="1" dirty="0" smtClean="0"/>
              <a:t>teacher</a:t>
            </a:r>
          </a:p>
          <a:p>
            <a:r>
              <a:rPr lang="en-US" b="1" dirty="0" smtClean="0"/>
              <a:t>lawyer</a:t>
            </a:r>
          </a:p>
          <a:p>
            <a:r>
              <a:rPr lang="en-US" b="1" dirty="0" smtClean="0"/>
              <a:t>geologist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C00000"/>
                </a:solidFill>
              </a:rPr>
              <a:t>Fields of Science</a:t>
            </a:r>
          </a:p>
          <a:p>
            <a:r>
              <a:rPr lang="en-US" b="1" dirty="0" smtClean="0"/>
              <a:t>Natural Science</a:t>
            </a:r>
          </a:p>
          <a:p>
            <a:r>
              <a:rPr lang="en-US" b="1" dirty="0" smtClean="0"/>
              <a:t>Social Science</a:t>
            </a:r>
          </a:p>
          <a:p>
            <a:r>
              <a:rPr lang="en-US" b="1" dirty="0" smtClean="0"/>
              <a:t>Applied Science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860032" y="4509120"/>
            <a:ext cx="3456384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He/she </a:t>
            </a:r>
            <a:r>
              <a:rPr lang="en-US" sz="2800" b="1" dirty="0" smtClean="0">
                <a:solidFill>
                  <a:srgbClr val="FF0000"/>
                </a:solidFill>
              </a:rPr>
              <a:t>should study … </a:t>
            </a:r>
            <a:r>
              <a:rPr lang="en-US" sz="2800" b="1" dirty="0" smtClean="0"/>
              <a:t>to become a/an … 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Answer the questions and ask your friend the same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/>
              <a:t>What is your mother?</a:t>
            </a:r>
          </a:p>
          <a:p>
            <a:r>
              <a:rPr lang="en-US" b="1" dirty="0" smtClean="0"/>
              <a:t>What is you father?</a:t>
            </a:r>
          </a:p>
          <a:p>
            <a:r>
              <a:rPr lang="en-US" b="1" dirty="0" smtClean="0"/>
              <a:t>What is your elder brother/sister?</a:t>
            </a:r>
          </a:p>
          <a:p>
            <a:r>
              <a:rPr lang="en-US" b="1" dirty="0" smtClean="0"/>
              <a:t>What are your </a:t>
            </a:r>
            <a:r>
              <a:rPr lang="en-US" b="1" dirty="0" err="1" smtClean="0"/>
              <a:t>favourite</a:t>
            </a:r>
            <a:r>
              <a:rPr lang="en-US" b="1" dirty="0" smtClean="0"/>
              <a:t> subjects?</a:t>
            </a:r>
          </a:p>
          <a:p>
            <a:r>
              <a:rPr lang="en-US" b="1" dirty="0" smtClean="0"/>
              <a:t>What do you want to be?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Translate the words (work in pairs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n-US" b="1" dirty="0" smtClean="0"/>
              <a:t>freelancer</a:t>
            </a:r>
            <a:r>
              <a:rPr lang="ru-RU" b="1" dirty="0" smtClean="0"/>
              <a:t>  -</a:t>
            </a:r>
            <a:endParaRPr lang="en-US" b="1" dirty="0" smtClean="0"/>
          </a:p>
          <a:p>
            <a:r>
              <a:rPr lang="en-US" b="1" dirty="0" smtClean="0"/>
              <a:t>desk</a:t>
            </a:r>
            <a:r>
              <a:rPr lang="ru-RU" b="1" dirty="0" smtClean="0"/>
              <a:t> </a:t>
            </a:r>
            <a:r>
              <a:rPr lang="en-US" b="1" dirty="0" smtClean="0"/>
              <a:t>job -</a:t>
            </a:r>
          </a:p>
          <a:p>
            <a:r>
              <a:rPr lang="en-US" b="1" dirty="0" smtClean="0"/>
              <a:t>uniform</a:t>
            </a:r>
            <a:r>
              <a:rPr lang="ru-RU" b="1" dirty="0" smtClean="0"/>
              <a:t> -</a:t>
            </a:r>
            <a:endParaRPr lang="en-US" b="1" dirty="0" smtClean="0"/>
          </a:p>
          <a:p>
            <a:r>
              <a:rPr lang="en-US" b="1" dirty="0" smtClean="0"/>
              <a:t>full-time, part-time – </a:t>
            </a:r>
          </a:p>
          <a:p>
            <a:r>
              <a:rPr lang="en-US" b="1" dirty="0" smtClean="0"/>
              <a:t>overtime</a:t>
            </a:r>
            <a:r>
              <a:rPr lang="ru-RU" b="1" dirty="0" smtClean="0"/>
              <a:t> -</a:t>
            </a:r>
            <a:endParaRPr lang="en-US" b="1" dirty="0" smtClean="0"/>
          </a:p>
          <a:p>
            <a:r>
              <a:rPr lang="en-US" b="1" dirty="0" smtClean="0"/>
              <a:t>shift</a:t>
            </a:r>
            <a:r>
              <a:rPr lang="ru-RU" b="1" dirty="0" smtClean="0"/>
              <a:t> -</a:t>
            </a:r>
            <a:endParaRPr lang="en-US" b="1" dirty="0" smtClean="0"/>
          </a:p>
          <a:p>
            <a:r>
              <a:rPr lang="en-US" b="1" dirty="0" smtClean="0"/>
              <a:t>salary</a:t>
            </a:r>
            <a:r>
              <a:rPr lang="ru-RU" b="1" dirty="0" smtClean="0"/>
              <a:t> -</a:t>
            </a:r>
            <a:endParaRPr lang="en-US" b="1" dirty="0" smtClean="0"/>
          </a:p>
          <a:p>
            <a:r>
              <a:rPr lang="en-US" b="1" dirty="0" smtClean="0"/>
              <a:t>deadline -</a:t>
            </a:r>
          </a:p>
          <a:p>
            <a:r>
              <a:rPr lang="en-US" b="1" dirty="0" smtClean="0"/>
              <a:t>pay-rise -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059832" y="1484784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человек, работающий на себя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1840" y="1988840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работа в офисе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31840" y="2420888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форма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3968" y="2924944"/>
            <a:ext cx="4860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полный</a:t>
            </a:r>
            <a:r>
              <a:rPr lang="en-US" sz="2400" b="1" dirty="0" smtClean="0">
                <a:solidFill>
                  <a:srgbClr val="C00000"/>
                </a:solidFill>
              </a:rPr>
              <a:t>/</a:t>
            </a:r>
            <a:r>
              <a:rPr lang="ru-RU" sz="2400" b="1" dirty="0" smtClean="0">
                <a:solidFill>
                  <a:srgbClr val="C00000"/>
                </a:solidFill>
              </a:rPr>
              <a:t>неполный рабочий день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31840" y="3356992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переработка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840" y="3861048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смена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31840" y="4293096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зарплата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31840" y="4725144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срок исполнения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31840" y="5157192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повышение оплаты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Ex.2 p.44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Listen and fill in the missing words</a:t>
            </a:r>
          </a:p>
          <a:p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2564904"/>
            <a:ext cx="6984776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freelancer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desk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uniform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full-time, part-time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overtime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shift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salary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deadline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pay-rise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Exchange your exercise books and check the answers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sz="3200" b="1" dirty="0" smtClean="0"/>
              <a:t>1.</a:t>
            </a:r>
          </a:p>
          <a:p>
            <a:pPr marL="514350" indent="-514350">
              <a:buNone/>
            </a:pPr>
            <a:r>
              <a:rPr lang="en-US" sz="3200" b="1" dirty="0" smtClean="0"/>
              <a:t>2.</a:t>
            </a:r>
          </a:p>
          <a:p>
            <a:pPr marL="514350" indent="-514350">
              <a:buNone/>
            </a:pPr>
            <a:r>
              <a:rPr lang="en-US" sz="3200" b="1" dirty="0" smtClean="0"/>
              <a:t>3.</a:t>
            </a:r>
          </a:p>
          <a:p>
            <a:pPr marL="514350" indent="-514350">
              <a:buNone/>
            </a:pPr>
            <a:r>
              <a:rPr lang="en-US" sz="3200" b="1" dirty="0" smtClean="0"/>
              <a:t>4.</a:t>
            </a:r>
          </a:p>
          <a:p>
            <a:pPr marL="514350" indent="-514350">
              <a:buNone/>
            </a:pPr>
            <a:r>
              <a:rPr lang="en-US" sz="3200" b="1" dirty="0" smtClean="0"/>
              <a:t>5.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 smtClean="0"/>
          </a:p>
          <a:p>
            <a:pPr marL="514350" indent="-514350">
              <a:buNone/>
            </a:pPr>
            <a:endParaRPr lang="ru-RU" sz="28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200" b="1" dirty="0" smtClean="0"/>
              <a:t>6.</a:t>
            </a:r>
          </a:p>
          <a:p>
            <a:pPr>
              <a:buNone/>
            </a:pPr>
            <a:r>
              <a:rPr lang="en-US" sz="3200" b="1" dirty="0" smtClean="0"/>
              <a:t>7.</a:t>
            </a:r>
          </a:p>
          <a:p>
            <a:pPr>
              <a:buNone/>
            </a:pPr>
            <a:r>
              <a:rPr lang="en-US" sz="3200" b="1" dirty="0" smtClean="0"/>
              <a:t>8.</a:t>
            </a:r>
          </a:p>
          <a:p>
            <a:pPr>
              <a:buNone/>
            </a:pPr>
            <a:r>
              <a:rPr lang="en-US" sz="3200" b="1" dirty="0" smtClean="0"/>
              <a:t>9.</a:t>
            </a:r>
          </a:p>
          <a:p>
            <a:pPr>
              <a:buNone/>
            </a:pPr>
            <a:r>
              <a:rPr lang="en-US" sz="3200" b="1" dirty="0" smtClean="0"/>
              <a:t>10.</a:t>
            </a:r>
            <a:endParaRPr lang="ru-RU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43608" y="162880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desk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2204864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full-time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2780928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overtime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3356992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uniform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3861048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salary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20072" y="1628800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pay rise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20072" y="2204864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deadlines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92080" y="2708920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shift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20072" y="3212976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part-time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64088" y="3933056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freelancer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Guess the profession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US" b="1" dirty="0" smtClean="0"/>
              <a:t>My brother has a full-time job. He often  works  overtime. He has to wear a uniform. My brother likes his job because he helps people to be healthy.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868144" y="5661248"/>
            <a:ext cx="18002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a doctor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Катенька\Desktop\School\spotlight, present\8 кл\mod.3\изобретения\rawImage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628800"/>
            <a:ext cx="4176464" cy="37624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Guess the profession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/>
              <a:t>Ann has a desk job.  She has to wear a uniform. She often works  the night shift. It’s tiring but she doesn’t mind because she helps people to get necessary information in trouble.</a:t>
            </a:r>
            <a:endParaRPr lang="ru-RU" b="1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156176" y="5301208"/>
            <a:ext cx="2016224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an operator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Катенька\Desktop\School\spotlight, present\8 кл\mod.3\изобретения\customer-services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700808"/>
            <a:ext cx="2592288" cy="32447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Guess the profession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/>
              <a:t>His father has a full-time job. He has to wear a uniform at work. He works day and night shifts. His job is very difficult and dangerous. He helps people and cars on the road. </a:t>
            </a:r>
            <a:endParaRPr lang="ru-RU" b="1" dirty="0" smtClean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508104" y="5445224"/>
            <a:ext cx="2664296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a traffic warden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6" name="Picture 3" descr="C:\Users\Катенька\Desktop\School\spotlight, present\8 кл\mod.3\изобретения\i[7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772816"/>
            <a:ext cx="3888432" cy="3401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Guess the profession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Jack has a part-time job in summer. He works from 4 to 8 every day. He has to wear a uniform. His salary is not high but it helps him to earn pocket money. He delivers food to people’s houses.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076056" y="5589240"/>
            <a:ext cx="324036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a pizza delivery boy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8" name="Picture 3" descr="C:\Users\Катенька\Desktop\School\spotlight, present\8 кл\mod.3\изобретения\iPPPK1XI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628800"/>
            <a:ext cx="4038600" cy="35092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Tell about your parents’ jobs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My … has a full-time (part-time,…) job as a…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He/she has to (doesn’t have to) wear a uniform at work.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He/she works from … to …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My … often works day/night shifts.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His/her salary is high/low.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He/she likes (doesn’t like) his job because it’s… (interesting, useful, difficult, tiring, dull, …)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Read and translate the questions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/>
              <a:t>What’s the pay like?</a:t>
            </a:r>
          </a:p>
          <a:p>
            <a:r>
              <a:rPr lang="en-US" b="1" dirty="0" smtClean="0"/>
              <a:t>Is it part-time?</a:t>
            </a:r>
          </a:p>
          <a:p>
            <a:r>
              <a:rPr lang="en-US" b="1" dirty="0" smtClean="0"/>
              <a:t>What exactly does the job involve?</a:t>
            </a:r>
          </a:p>
          <a:p>
            <a:r>
              <a:rPr lang="en-US" b="1" dirty="0" smtClean="0"/>
              <a:t>How long has she been working there?</a:t>
            </a:r>
          </a:p>
          <a:p>
            <a:r>
              <a:rPr lang="en-US" b="1" dirty="0" smtClean="0"/>
              <a:t>What does your mum do for a living?</a:t>
            </a:r>
          </a:p>
          <a:p>
            <a:r>
              <a:rPr lang="en-US" b="1" dirty="0" smtClean="0"/>
              <a:t>How does she like her job?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Complete the dialogue with questions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/>
              <a:t>(ex. 3 p. 44)</a:t>
            </a:r>
            <a:endParaRPr lang="ru-RU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Which questions don’t match?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Users\Катенька\Desktop\School\spotlight, present\8 кл\mod.3\изобретения\e4632cd07dc9d36925e186a68f71f42c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852936"/>
            <a:ext cx="5278437" cy="3521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Listen and check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sz="2800" dirty="0" smtClean="0"/>
              <a:t>1.</a:t>
            </a:r>
          </a:p>
          <a:p>
            <a:pPr marL="514350" indent="-514350">
              <a:buNone/>
            </a:pPr>
            <a:endParaRPr lang="en-US" sz="2800" dirty="0" smtClean="0"/>
          </a:p>
          <a:p>
            <a:pPr marL="514350" indent="-514350">
              <a:buNone/>
            </a:pPr>
            <a:r>
              <a:rPr lang="en-US" sz="2800" dirty="0" smtClean="0"/>
              <a:t>2.</a:t>
            </a:r>
          </a:p>
          <a:p>
            <a:pPr marL="514350" indent="-514350">
              <a:buNone/>
            </a:pPr>
            <a:endParaRPr lang="en-US" sz="2800" dirty="0" smtClean="0"/>
          </a:p>
          <a:p>
            <a:pPr marL="514350" indent="-514350">
              <a:buNone/>
            </a:pPr>
            <a:r>
              <a:rPr lang="en-US" sz="2800" dirty="0" smtClean="0"/>
              <a:t>3.</a:t>
            </a:r>
          </a:p>
          <a:p>
            <a:pPr marL="514350" indent="-514350">
              <a:buNone/>
            </a:pPr>
            <a:endParaRPr lang="en-US" sz="2800" dirty="0" smtClean="0"/>
          </a:p>
          <a:p>
            <a:pPr marL="514350" indent="-514350">
              <a:buNone/>
            </a:pPr>
            <a:r>
              <a:rPr lang="en-US" sz="2800" dirty="0" smtClean="0"/>
              <a:t>4.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1628800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-  </a:t>
            </a:r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dirty="0" smtClean="0"/>
              <a:t> What does your mum do for a living?</a:t>
            </a:r>
            <a:endParaRPr lang="ru-RU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259632" y="2564904"/>
            <a:ext cx="525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- </a:t>
            </a:r>
            <a:r>
              <a:rPr lang="en-US" sz="3200" b="1" dirty="0" smtClean="0">
                <a:solidFill>
                  <a:srgbClr val="FF0000"/>
                </a:solidFill>
              </a:rPr>
              <a:t>B</a:t>
            </a:r>
            <a:r>
              <a:rPr lang="en-US" sz="3200" b="1" dirty="0" smtClean="0"/>
              <a:t> Is it part-time?</a:t>
            </a:r>
            <a:endParaRPr lang="ru-RU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259632" y="3573016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- C</a:t>
            </a:r>
            <a:r>
              <a:rPr lang="en-US" sz="3200" b="1" dirty="0" smtClean="0"/>
              <a:t> What exactly does the job involve?</a:t>
            </a:r>
            <a:endParaRPr lang="ru-RU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403648" y="4653136"/>
            <a:ext cx="640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- A</a:t>
            </a:r>
            <a:r>
              <a:rPr lang="en-US" sz="3200" b="1" dirty="0" smtClean="0"/>
              <a:t> What’s the pay?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Read the dialogue aloud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074" name="Picture 2" descr="C:\Users\Катенька\Desktop\School\spotlight, present\8 кл\mod.3\изобретения\c6d536c0af87dd45f5bd14f2026757680f9ec033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Listen and complete the missing information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(one minute test)</a:t>
            </a:r>
          </a:p>
          <a:p>
            <a:endParaRPr lang="ru-RU" dirty="0"/>
          </a:p>
        </p:txBody>
      </p:sp>
      <p:pic>
        <p:nvPicPr>
          <p:cNvPr id="1026" name="Picture 2" descr="C:\Users\Катенька\Desktop\School\spotlight, present\8 кл\mod.3\изобретения\iIHJ33M0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564904"/>
            <a:ext cx="4752528" cy="3696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51520" y="188640"/>
            <a:ext cx="8712968" cy="648072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solidFill>
                  <a:srgbClr val="0070C0"/>
                </a:solidFill>
              </a:rPr>
              <a:t>The Windmill Bakery is looking for a part-time shop assistant!</a:t>
            </a:r>
          </a:p>
          <a:p>
            <a:pPr>
              <a:buNone/>
            </a:pPr>
            <a:r>
              <a:rPr lang="en-US" sz="2800" b="1" dirty="0" smtClean="0"/>
              <a:t>Are you:</a:t>
            </a:r>
          </a:p>
          <a:p>
            <a:r>
              <a:rPr lang="en-US" sz="2800" b="1" dirty="0" smtClean="0"/>
              <a:t>over 1)   …      years old?</a:t>
            </a:r>
          </a:p>
          <a:p>
            <a:r>
              <a:rPr lang="en-US" sz="2800" b="1" dirty="0" smtClean="0"/>
              <a:t>enthusiastic and   2)…</a:t>
            </a:r>
          </a:p>
          <a:p>
            <a:r>
              <a:rPr lang="en-US" sz="2800" b="1" dirty="0" smtClean="0"/>
              <a:t>able to work flexible 3)    …          ?        </a:t>
            </a:r>
            <a:r>
              <a:rPr lang="en-US" sz="2800" b="1" dirty="0" smtClean="0">
                <a:solidFill>
                  <a:srgbClr val="FF0000"/>
                </a:solidFill>
                <a:latin typeface="Arial Black" pitchFamily="34" charset="0"/>
              </a:rPr>
              <a:t>Join us!</a:t>
            </a:r>
            <a:r>
              <a:rPr lang="en-US" sz="2800" b="1" dirty="0" smtClean="0"/>
              <a:t> </a:t>
            </a:r>
            <a:endParaRPr lang="en-US" sz="2800" b="1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en-US" sz="2800" b="1" dirty="0" smtClean="0"/>
              <a:t>Your duties will include</a:t>
            </a:r>
          </a:p>
          <a:p>
            <a:r>
              <a:rPr lang="en-US" sz="2800" b="1" dirty="0" smtClean="0"/>
              <a:t>4)  …                   customers</a:t>
            </a:r>
          </a:p>
          <a:p>
            <a:r>
              <a:rPr lang="en-US" sz="2800" b="1" dirty="0" smtClean="0"/>
              <a:t>taking   5) …</a:t>
            </a:r>
          </a:p>
          <a:p>
            <a:pPr>
              <a:buNone/>
            </a:pPr>
            <a:r>
              <a:rPr lang="en-US" sz="2800" b="1" dirty="0" smtClean="0"/>
              <a:t>No previous experience required-full training given.</a:t>
            </a:r>
          </a:p>
          <a:p>
            <a:pPr>
              <a:buNone/>
            </a:pPr>
            <a:r>
              <a:rPr lang="en-US" sz="2800" b="1" dirty="0" smtClean="0"/>
              <a:t>Pay: 6)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7704" y="1556792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16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35896" y="2060848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well-organized?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5936" y="263691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hours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5616" y="3645024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serving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23728" y="4221088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payments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75656" y="5229200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      5,50 an hour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6093296"/>
            <a:ext cx="712879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For more information call     </a:t>
            </a:r>
            <a:r>
              <a:rPr lang="en-US" sz="2800" b="1" dirty="0" smtClean="0">
                <a:solidFill>
                  <a:srgbClr val="FF0000"/>
                </a:solidFill>
              </a:rPr>
              <a:t>02073108821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4099" name="Picture 3" descr="C:\Users\Катенька\Desktop\School\spotlight, present\8 кл\mod.3\изобретения\1000px-Pound_Sign.svg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5373216"/>
            <a:ext cx="432048" cy="268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Your homework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Ex. 8 p. 45</a:t>
            </a:r>
            <a:endParaRPr lang="ru-RU" b="1" dirty="0"/>
          </a:p>
        </p:txBody>
      </p:sp>
      <p:pic>
        <p:nvPicPr>
          <p:cNvPr id="1027" name="Picture 3" descr="C:\Users\Катенька\Desktop\School\spotlight, present\8 кл\mod.3\изобретения\Samye_vostrebovannye__vysokooplachivaemye_professii_v_ssha_-_immigrant_1-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276872"/>
            <a:ext cx="6200792" cy="43841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805</Words>
  <Application>Microsoft Office PowerPoint</Application>
  <PresentationFormat>Экран (4:3)</PresentationFormat>
  <Paragraphs>183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Work</vt:lpstr>
      <vt:lpstr>Wise thought</vt:lpstr>
      <vt:lpstr>Remember!</vt:lpstr>
      <vt:lpstr>Read and translate</vt:lpstr>
      <vt:lpstr>What does each person do for living?</vt:lpstr>
      <vt:lpstr>What are they?</vt:lpstr>
      <vt:lpstr>What are they?</vt:lpstr>
      <vt:lpstr>What are they?</vt:lpstr>
      <vt:lpstr>What are they?</vt:lpstr>
      <vt:lpstr>What are they?</vt:lpstr>
      <vt:lpstr>What are they?</vt:lpstr>
      <vt:lpstr>What are they?</vt:lpstr>
      <vt:lpstr>What are they?</vt:lpstr>
      <vt:lpstr>What field of science should a person study to become a (an) …?</vt:lpstr>
      <vt:lpstr>Answer the questions and ask your friend the same</vt:lpstr>
      <vt:lpstr>Translate the words (work in pairs)</vt:lpstr>
      <vt:lpstr>Ex.2 p.44</vt:lpstr>
      <vt:lpstr>Exchange your exercise books and check the answers</vt:lpstr>
      <vt:lpstr>Guess the profession</vt:lpstr>
      <vt:lpstr>Guess the profession</vt:lpstr>
      <vt:lpstr>Guess the profession</vt:lpstr>
      <vt:lpstr>Guess the profession</vt:lpstr>
      <vt:lpstr>Tell about your parents’ jobs</vt:lpstr>
      <vt:lpstr>Read and translate the questions</vt:lpstr>
      <vt:lpstr>Complete the dialogue with questions (ex. 3 p. 44)</vt:lpstr>
      <vt:lpstr>Listen and check</vt:lpstr>
      <vt:lpstr>Read the dialogue aloud</vt:lpstr>
      <vt:lpstr>Listen and complete the missing information</vt:lpstr>
      <vt:lpstr>Презентация PowerPoint</vt:lpstr>
      <vt:lpstr>Your homework</vt:lpstr>
    </vt:vector>
  </TitlesOfParts>
  <Company>Krokoz™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</dc:title>
  <dc:creator>Катенька</dc:creator>
  <cp:lastModifiedBy>Den</cp:lastModifiedBy>
  <cp:revision>111</cp:revision>
  <dcterms:created xsi:type="dcterms:W3CDTF">2019-07-08T20:37:08Z</dcterms:created>
  <dcterms:modified xsi:type="dcterms:W3CDTF">2021-12-04T12:44:41Z</dcterms:modified>
</cp:coreProperties>
</file>